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8" r:id="rId3"/>
    <p:sldId id="269" r:id="rId4"/>
    <p:sldId id="270" r:id="rId5"/>
    <p:sldId id="271" r:id="rId6"/>
    <p:sldId id="273" r:id="rId7"/>
    <p:sldId id="274" r:id="rId8"/>
    <p:sldId id="280" r:id="rId9"/>
    <p:sldId id="276" r:id="rId10"/>
    <p:sldId id="281" r:id="rId11"/>
    <p:sldId id="277" r:id="rId12"/>
    <p:sldId id="279" r:id="rId13"/>
    <p:sldId id="278" r:id="rId14"/>
    <p:sldId id="267"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3504" autoAdjust="0"/>
  </p:normalViewPr>
  <p:slideViewPr>
    <p:cSldViewPr snapToGrid="0">
      <p:cViewPr varScale="1">
        <p:scale>
          <a:sx n="77" d="100"/>
          <a:sy n="77" d="100"/>
        </p:scale>
        <p:origin x="285"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19/07/2018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Michael T Lombardi has a great talk from PSH Summit about the various types of documentation.</a:t>
            </a:r>
          </a:p>
          <a:p>
            <a:endParaRPr lang="en-GB" dirty="0"/>
          </a:p>
          <a:p>
            <a:r>
              <a:rPr lang="en-GB" dirty="0"/>
              <a:t>Don’t try writing MAML yourself, it’s awful and </a:t>
            </a:r>
            <a:r>
              <a:rPr lang="en-GB" dirty="0" err="1"/>
              <a:t>PlatyPS</a:t>
            </a:r>
            <a:r>
              <a:rPr lang="en-GB" dirty="0"/>
              <a:t> makes everything easier for that and CBH.</a:t>
            </a:r>
          </a:p>
          <a:p>
            <a:endParaRPr lang="en-GB" dirty="0"/>
          </a:p>
          <a:p>
            <a:r>
              <a:rPr lang="en-GB" dirty="0"/>
              <a:t>You can test your documentation (and should), </a:t>
            </a:r>
            <a:r>
              <a:rPr lang="en-GB" dirty="0" err="1"/>
              <a:t>Vors</a:t>
            </a:r>
            <a:r>
              <a:rPr lang="en-GB" dirty="0"/>
              <a:t> has a good demo on </a:t>
            </a:r>
            <a:r>
              <a:rPr lang="en-GB" dirty="0" err="1"/>
              <a:t>github</a:t>
            </a:r>
            <a:r>
              <a:rPr lang="en-GB" dirty="0"/>
              <a:t> for how to do that, https://github.com/vors/docs-pedantic-ci-demo, DSC Resources repos has a bunch of tests for their docs too, checking things like line length and endings etc.</a:t>
            </a:r>
          </a:p>
        </p:txBody>
      </p:sp>
      <p:sp>
        <p:nvSpPr>
          <p:cNvPr id="4" name="Slide Number Placeholder 3"/>
          <p:cNvSpPr>
            <a:spLocks noGrp="1"/>
          </p:cNvSpPr>
          <p:nvPr>
            <p:ph type="sldNum" sz="quarter" idx="10"/>
          </p:nvPr>
        </p:nvSpPr>
        <p:spPr/>
        <p:txBody>
          <a:bodyPr/>
          <a:lstStyle/>
          <a:p>
            <a:fld id="{90ABF0B9-5680-4A61-AD6C-89E18407CA98}" type="slidenum">
              <a:rPr lang="en-GB" smtClean="0"/>
              <a:t>13</a:t>
            </a:fld>
            <a:endParaRPr lang="en-GB"/>
          </a:p>
        </p:txBody>
      </p:sp>
    </p:spTree>
    <p:extLst>
      <p:ext uri="{BB962C8B-B14F-4D97-AF65-F5344CB8AC3E}">
        <p14:creationId xmlns:p14="http://schemas.microsoft.com/office/powerpoint/2010/main" val="2020129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example module there are 3700+ lines of code in the psm1. Trying to resolve merge conflicts on that size file gets pretty difficult and just generally reviewing the changes on such a file isn’t easy.</a:t>
            </a:r>
          </a:p>
          <a:p>
            <a:endParaRPr lang="en-GB" dirty="0"/>
          </a:p>
          <a:p>
            <a:r>
              <a:rPr lang="en-GB" dirty="0" err="1"/>
              <a:t>PowerShellGet</a:t>
            </a:r>
            <a:r>
              <a:rPr lang="en-GB" dirty="0"/>
              <a:t> was original 16k lines in a single file.</a:t>
            </a:r>
          </a:p>
        </p:txBody>
      </p:sp>
      <p:sp>
        <p:nvSpPr>
          <p:cNvPr id="4" name="Slide Number Placeholder 3"/>
          <p:cNvSpPr>
            <a:spLocks noGrp="1"/>
          </p:cNvSpPr>
          <p:nvPr>
            <p:ph type="sldNum" sz="quarter" idx="10"/>
          </p:nvPr>
        </p:nvSpPr>
        <p:spPr/>
        <p:txBody>
          <a:bodyPr/>
          <a:lstStyle/>
          <a:p>
            <a:fld id="{90ABF0B9-5680-4A61-AD6C-89E18407CA98}" type="slidenum">
              <a:rPr lang="en-GB" smtClean="0"/>
              <a:t>5</a:t>
            </a:fld>
            <a:endParaRPr lang="en-GB"/>
          </a:p>
        </p:txBody>
      </p:sp>
    </p:spTree>
    <p:extLst>
      <p:ext uri="{BB962C8B-B14F-4D97-AF65-F5344CB8AC3E}">
        <p14:creationId xmlns:p14="http://schemas.microsoft.com/office/powerpoint/2010/main" val="82884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doing code signing you have to sign every single file in the module, the numbers shown here don’t include that but get considerably worse when you have to check the signing on every single file.</a:t>
            </a:r>
          </a:p>
          <a:p>
            <a:endParaRPr lang="en-GB" dirty="0"/>
          </a:p>
          <a:p>
            <a:r>
              <a:rPr lang="en-GB" dirty="0" err="1"/>
              <a:t>PowerShellGet</a:t>
            </a:r>
            <a:r>
              <a:rPr lang="en-GB" dirty="0"/>
              <a:t> had a dot sourced version after someone refactored the code and the load time was 12s</a:t>
            </a:r>
          </a:p>
          <a:p>
            <a:r>
              <a:rPr lang="en-GB" dirty="0" err="1"/>
              <a:t>DbaTools</a:t>
            </a:r>
            <a:r>
              <a:rPr lang="en-GB" dirty="0"/>
              <a:t> has a dot sourced version for dev users, with it’s 506 public commands, loads in 17s (previously I’d seen it load in 40s on the same machine)</a:t>
            </a:r>
          </a:p>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6</a:t>
            </a:fld>
            <a:endParaRPr lang="en-GB"/>
          </a:p>
        </p:txBody>
      </p:sp>
    </p:spTree>
    <p:extLst>
      <p:ext uri="{BB962C8B-B14F-4D97-AF65-F5344CB8AC3E}">
        <p14:creationId xmlns:p14="http://schemas.microsoft.com/office/powerpoint/2010/main" val="23150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only ship the pd1 and psm1.</a:t>
            </a:r>
          </a:p>
          <a:p>
            <a:endParaRPr lang="en-GB" dirty="0"/>
          </a:p>
          <a:p>
            <a:r>
              <a:rPr lang="en-GB" dirty="0" err="1"/>
              <a:t>PowerShellGet</a:t>
            </a:r>
            <a:r>
              <a:rPr lang="en-GB" dirty="0"/>
              <a:t> moved to compiling their module again and dropped the load time down to about 2s</a:t>
            </a:r>
          </a:p>
          <a:p>
            <a:r>
              <a:rPr lang="en-GB" dirty="0" err="1"/>
              <a:t>DbaTools</a:t>
            </a:r>
            <a:r>
              <a:rPr lang="en-GB" dirty="0"/>
              <a:t> public version is a compiled psm1 and load time is dropped to about 6s</a:t>
            </a:r>
          </a:p>
        </p:txBody>
      </p:sp>
      <p:sp>
        <p:nvSpPr>
          <p:cNvPr id="4" name="Slide Number Placeholder 3"/>
          <p:cNvSpPr>
            <a:spLocks noGrp="1"/>
          </p:cNvSpPr>
          <p:nvPr>
            <p:ph type="sldNum" sz="quarter" idx="10"/>
          </p:nvPr>
        </p:nvSpPr>
        <p:spPr/>
        <p:txBody>
          <a:bodyPr/>
          <a:lstStyle/>
          <a:p>
            <a:fld id="{90ABF0B9-5680-4A61-AD6C-89E18407CA98}" type="slidenum">
              <a:rPr lang="en-GB" smtClean="0"/>
              <a:t>7</a:t>
            </a:fld>
            <a:endParaRPr lang="en-GB"/>
          </a:p>
        </p:txBody>
      </p:sp>
    </p:spTree>
    <p:extLst>
      <p:ext uri="{BB962C8B-B14F-4D97-AF65-F5344CB8AC3E}">
        <p14:creationId xmlns:p14="http://schemas.microsoft.com/office/powerpoint/2010/main" val="2176233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Tests can be broken down into unit, integration or other categories. Personally I have a Unit folder for true unit tests and then later will create an Integration folder for integration testing, all using Pester with Tags to differentiate between the types.</a:t>
            </a:r>
          </a:p>
          <a:p>
            <a:endParaRPr lang="en-GB" dirty="0"/>
          </a:p>
          <a:p>
            <a:r>
              <a:rPr lang="en-GB" dirty="0"/>
              <a:t>Build.depend.ps1 is for </a:t>
            </a:r>
            <a:r>
              <a:rPr lang="en-GB" dirty="0" err="1"/>
              <a:t>PSDepend</a:t>
            </a:r>
            <a:r>
              <a:rPr lang="en-GB" dirty="0"/>
              <a:t> and handles any dependencies I have for building the module, like Pester, </a:t>
            </a:r>
            <a:r>
              <a:rPr lang="en-GB" dirty="0" err="1"/>
              <a:t>PlatyPS</a:t>
            </a:r>
            <a:r>
              <a:rPr lang="en-GB" dirty="0"/>
              <a:t> and more. In some other modules I have it download some of those dependencies to the Output folder so that I can ship them with the module for systems that don’t have Internet access.</a:t>
            </a:r>
          </a:p>
          <a:p>
            <a:endParaRPr lang="en-GB" dirty="0"/>
          </a:p>
          <a:p>
            <a:r>
              <a:rPr lang="en-GB" dirty="0"/>
              <a:t>LICENSE isn’t really necessary for modules that will only be used internally but for public projects please include one, ideally MIT or another very open license.</a:t>
            </a:r>
          </a:p>
          <a:p>
            <a:endParaRPr lang="en-GB" dirty="0"/>
          </a:p>
          <a:p>
            <a:endParaRPr lang="en-GB" dirty="0"/>
          </a:p>
          <a:p>
            <a:r>
              <a:rPr lang="en-GB" dirty="0"/>
              <a:t>Other optional files include </a:t>
            </a:r>
            <a:r>
              <a:rPr lang="en-GB" dirty="0" err="1"/>
              <a:t>appveyor.yml</a:t>
            </a:r>
            <a:r>
              <a:rPr lang="en-GB" dirty="0"/>
              <a:t> or similar task runner files. </a:t>
            </a:r>
          </a:p>
          <a:p>
            <a:endParaRPr lang="en-GB" dirty="0"/>
          </a:p>
          <a:p>
            <a:r>
              <a:rPr lang="en-GB" dirty="0"/>
              <a:t>Contributing, code of conduct and similar helpful docs for anyone coming along to work on this. These are more needed for open source but a guide to contributing, either in a dedicated file or in the readme, would be very useful regardless of where the module is stored or used.</a:t>
            </a:r>
          </a:p>
        </p:txBody>
      </p:sp>
      <p:sp>
        <p:nvSpPr>
          <p:cNvPr id="4" name="Slide Number Placeholder 3"/>
          <p:cNvSpPr>
            <a:spLocks noGrp="1"/>
          </p:cNvSpPr>
          <p:nvPr>
            <p:ph type="sldNum" sz="quarter" idx="10"/>
          </p:nvPr>
        </p:nvSpPr>
        <p:spPr/>
        <p:txBody>
          <a:bodyPr/>
          <a:lstStyle/>
          <a:p>
            <a:fld id="{90ABF0B9-5680-4A61-AD6C-89E18407CA98}" type="slidenum">
              <a:rPr lang="en-GB" smtClean="0"/>
              <a:t>8</a:t>
            </a:fld>
            <a:endParaRPr lang="en-GB"/>
          </a:p>
        </p:txBody>
      </p:sp>
    </p:spTree>
    <p:extLst>
      <p:ext uri="{BB962C8B-B14F-4D97-AF65-F5344CB8AC3E}">
        <p14:creationId xmlns:p14="http://schemas.microsoft.com/office/powerpoint/2010/main" val="176601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PSSA will complain if you don’t have an output type, but it also makes the code more readable and understandable for anyone looking at it.</a:t>
            </a:r>
          </a:p>
          <a:p>
            <a:endParaRPr lang="en-GB" dirty="0"/>
          </a:p>
          <a:p>
            <a:r>
              <a:rPr lang="en-GB" dirty="0"/>
              <a:t>Some people would argue you shouldn’t use Write-Output and instead just use $var. Either works and the balance you have to decide on is the trade off between readability from using Write-Output with the confusion it can cause when people use it for more than just actual output when they should be using Write-Verbose or Write-Information instead. </a:t>
            </a:r>
          </a:p>
          <a:p>
            <a:endParaRPr lang="en-GB" dirty="0"/>
          </a:p>
          <a:p>
            <a:r>
              <a:rPr lang="en-GB" dirty="0"/>
              <a:t>Always use Approved Verbs, always use sensible singular nouns. Etc</a:t>
            </a:r>
          </a:p>
          <a:p>
            <a:endParaRPr lang="en-GB" dirty="0"/>
          </a:p>
          <a:p>
            <a:r>
              <a:rPr lang="en-GB" dirty="0" err="1"/>
              <a:t>Cmdletbinding</a:t>
            </a:r>
            <a:r>
              <a:rPr lang="en-GB" dirty="0"/>
              <a:t> or [parameter()] will enable advanced functions but it’s often best to be explicit about this and not everyone is aware of the [parameter()] attribute enabling it.</a:t>
            </a:r>
          </a:p>
          <a:p>
            <a:endParaRPr lang="en-GB" dirty="0"/>
          </a:p>
          <a:p>
            <a:r>
              <a:rPr lang="en-GB" dirty="0"/>
              <a:t>Get-* and similar can also accept pipeline input when it makes sense.</a:t>
            </a:r>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10</a:t>
            </a:fld>
            <a:endParaRPr lang="en-GB"/>
          </a:p>
        </p:txBody>
      </p:sp>
    </p:spTree>
    <p:extLst>
      <p:ext uri="{BB962C8B-B14F-4D97-AF65-F5344CB8AC3E}">
        <p14:creationId xmlns:p14="http://schemas.microsoft.com/office/powerpoint/2010/main" val="264882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VSTS etc are usually free or cheap (depending on users and where your code sits), they make it much easier to implement this sort of build automation and store your code. The larger tools like VSTS and </a:t>
            </a:r>
            <a:r>
              <a:rPr lang="en-GB" dirty="0" err="1"/>
              <a:t>Gitlab</a:t>
            </a:r>
            <a:r>
              <a:rPr lang="en-GB" dirty="0"/>
              <a:t> come with even more tools, VSTS 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a:t>
            </a:r>
            <a:r>
              <a:rPr lang="en-GB"/>
              <a:t>. </a:t>
            </a:r>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11</a:t>
            </a:fld>
            <a:endParaRPr lang="en-GB"/>
          </a:p>
        </p:txBody>
      </p:sp>
    </p:spTree>
    <p:extLst>
      <p:ext uri="{BB962C8B-B14F-4D97-AF65-F5344CB8AC3E}">
        <p14:creationId xmlns:p14="http://schemas.microsoft.com/office/powerpoint/2010/main" val="38007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videos and blog posts on writing tests, plus the Pester Book on </a:t>
            </a:r>
            <a:r>
              <a:rPr lang="en-GB" dirty="0" err="1"/>
              <a:t>LeanPub</a:t>
            </a:r>
            <a:r>
              <a:rPr lang="en-GB" dirty="0"/>
              <a:t>. Glenn </a:t>
            </a:r>
            <a:r>
              <a:rPr lang="en-GB" dirty="0" err="1"/>
              <a:t>Sarti</a:t>
            </a:r>
            <a:r>
              <a:rPr lang="en-GB" dirty="0"/>
              <a:t> and Brian </a:t>
            </a:r>
            <a:r>
              <a:rPr lang="en-GB" dirty="0" err="1"/>
              <a:t>Bunke</a:t>
            </a:r>
            <a:r>
              <a:rPr lang="en-GB" dirty="0"/>
              <a:t> have great sessions from PSH Summit talking about writing pester tests. Jakob </a:t>
            </a:r>
            <a:r>
              <a:rPr lang="en-GB" dirty="0" err="1"/>
              <a:t>Jares</a:t>
            </a:r>
            <a:r>
              <a:rPr lang="en-GB" dirty="0"/>
              <a:t> has some interesting talks from </a:t>
            </a:r>
            <a:r>
              <a:rPr lang="en-GB" dirty="0" err="1"/>
              <a:t>PSConfEU</a:t>
            </a:r>
            <a:r>
              <a:rPr lang="en-GB" dirty="0"/>
              <a:t> about pester internals and common mistakes in writing tests.</a:t>
            </a:r>
          </a:p>
          <a:p>
            <a:endParaRPr lang="en-GB" dirty="0"/>
          </a:p>
          <a:p>
            <a:r>
              <a:rPr lang="en-GB" dirty="0"/>
              <a:t>Write tests for how the function should work, expected input and expected output, not for how it currently works (though those sort of tests are pretty useful when refactoring).</a:t>
            </a:r>
          </a:p>
          <a:p>
            <a:endParaRPr lang="en-GB" dirty="0"/>
          </a:p>
          <a:p>
            <a:r>
              <a:rPr lang="en-GB" dirty="0"/>
              <a:t>You’ll never write perfect code so there will be bugs, when a bug is found you should write a test for it to make sure you can replicate it (maybe more than 1 test) and then fix the code so the test passes. This way you can be more sure that the bug won’t reappear because your test will hopefully fail if it does reappear.</a:t>
            </a:r>
          </a:p>
        </p:txBody>
      </p:sp>
      <p:sp>
        <p:nvSpPr>
          <p:cNvPr id="4" name="Slide Number Placeholder 3"/>
          <p:cNvSpPr>
            <a:spLocks noGrp="1"/>
          </p:cNvSpPr>
          <p:nvPr>
            <p:ph type="sldNum" sz="quarter" idx="10"/>
          </p:nvPr>
        </p:nvSpPr>
        <p:spPr/>
        <p:txBody>
          <a:bodyPr/>
          <a:lstStyle/>
          <a:p>
            <a:fld id="{90ABF0B9-5680-4A61-AD6C-89E18407CA98}" type="slidenum">
              <a:rPr lang="en-GB" smtClean="0"/>
              <a:t>12</a:t>
            </a:fld>
            <a:endParaRPr lang="en-GB"/>
          </a:p>
        </p:txBody>
      </p:sp>
    </p:spTree>
    <p:extLst>
      <p:ext uri="{BB962C8B-B14F-4D97-AF65-F5344CB8AC3E}">
        <p14:creationId xmlns:p14="http://schemas.microsoft.com/office/powerpoint/2010/main" val="2798644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19/07/2018</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4" Type="http://schemas.openxmlformats.org/officeDocument/2006/relationships/image" Target="../media/image9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9043-7823-41FC-A985-AADBD2278F62}"/>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3446CF4A-B9A5-41CF-BA24-DCDC24BE4C62}"/>
              </a:ext>
            </a:extLst>
          </p:cNvPr>
          <p:cNvSpPr>
            <a:spLocks noGrp="1"/>
          </p:cNvSpPr>
          <p:nvPr>
            <p:ph idx="1"/>
          </p:nvPr>
        </p:nvSpPr>
        <p:spPr/>
        <p:txBody>
          <a:bodyPr/>
          <a:lstStyle/>
          <a:p>
            <a:r>
              <a:rPr lang="en-GB" dirty="0"/>
              <a:t>Consider including a </a:t>
            </a:r>
            <a:r>
              <a:rPr lang="en-GB" dirty="0" err="1"/>
              <a:t>PSTypeName</a:t>
            </a:r>
            <a:r>
              <a:rPr lang="en-GB" dirty="0"/>
              <a:t> for custom objects</a:t>
            </a:r>
          </a:p>
          <a:p>
            <a:endParaRPr lang="en-GB" dirty="0"/>
          </a:p>
          <a:p>
            <a:r>
              <a:rPr lang="en-GB" dirty="0"/>
              <a:t>Descriptive variable and function names</a:t>
            </a:r>
          </a:p>
          <a:p>
            <a:endParaRPr lang="en-GB" dirty="0"/>
          </a:p>
          <a:p>
            <a:r>
              <a:rPr lang="en-GB" dirty="0"/>
              <a:t>Common names for parameters, e.g. </a:t>
            </a:r>
            <a:r>
              <a:rPr lang="en-GB" dirty="0" err="1"/>
              <a:t>ComputerName</a:t>
            </a:r>
            <a:endParaRPr lang="en-GB" dirty="0"/>
          </a:p>
          <a:p>
            <a:endParaRPr lang="en-GB" dirty="0"/>
          </a:p>
        </p:txBody>
      </p:sp>
    </p:spTree>
    <p:extLst>
      <p:ext uri="{BB962C8B-B14F-4D97-AF65-F5344CB8AC3E}">
        <p14:creationId xmlns:p14="http://schemas.microsoft.com/office/powerpoint/2010/main" val="2413757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VSTS,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6F0-FE87-474D-B6ED-6A482A8CE42D}"/>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FF4D9DA-7441-43B7-A2CC-A2A9A9CE28AD}"/>
              </a:ext>
            </a:extLst>
          </p:cNvPr>
          <p:cNvSpPr>
            <a:spLocks noGrp="1"/>
          </p:cNvSpPr>
          <p:nvPr>
            <p:ph idx="1"/>
          </p:nvPr>
        </p:nvSpPr>
        <p:spPr/>
        <p:txBody>
          <a:bodyPr/>
          <a:lstStyle/>
          <a:p>
            <a:r>
              <a:rPr lang="en-GB" dirty="0"/>
              <a:t>Pester is your friend</a:t>
            </a:r>
          </a:p>
          <a:p>
            <a:endParaRPr lang="en-GB" dirty="0"/>
          </a:p>
          <a:p>
            <a:r>
              <a:rPr lang="en-GB" dirty="0"/>
              <a:t>Test against the compiled psm1</a:t>
            </a:r>
          </a:p>
          <a:p>
            <a:endParaRPr lang="en-GB" dirty="0"/>
          </a:p>
          <a:p>
            <a:r>
              <a:rPr lang="en-GB" dirty="0"/>
              <a:t>If a bug is found, write a </a:t>
            </a:r>
            <a:r>
              <a:rPr lang="en-GB"/>
              <a:t>test for it and then fix it</a:t>
            </a:r>
          </a:p>
        </p:txBody>
      </p:sp>
    </p:spTree>
    <p:extLst>
      <p:ext uri="{BB962C8B-B14F-4D97-AF65-F5344CB8AC3E}">
        <p14:creationId xmlns:p14="http://schemas.microsoft.com/office/powerpoint/2010/main" val="343645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B141-674D-40AA-9EFE-AE0538B6DD4D}"/>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615BA95C-79EF-4B2C-A4D3-CA7B3FBC0FF7}"/>
              </a:ext>
            </a:extLst>
          </p:cNvPr>
          <p:cNvSpPr>
            <a:spLocks noGrp="1"/>
          </p:cNvSpPr>
          <p:nvPr>
            <p:ph idx="1"/>
          </p:nvPr>
        </p:nvSpPr>
        <p:spPr/>
        <p:txBody>
          <a:bodyPr/>
          <a:lstStyle/>
          <a:p>
            <a:r>
              <a:rPr lang="en-GB" dirty="0"/>
              <a:t>Write it</a:t>
            </a:r>
          </a:p>
          <a:p>
            <a:endParaRPr lang="en-GB" dirty="0"/>
          </a:p>
          <a:p>
            <a:r>
              <a:rPr lang="en-GB" dirty="0"/>
              <a:t>Consider </a:t>
            </a:r>
            <a:r>
              <a:rPr lang="en-GB" dirty="0" err="1"/>
              <a:t>PlatyPS</a:t>
            </a:r>
            <a:r>
              <a:rPr lang="en-GB" dirty="0"/>
              <a:t> to generate external help</a:t>
            </a:r>
          </a:p>
          <a:p>
            <a:endParaRPr lang="en-GB" dirty="0"/>
          </a:p>
          <a:p>
            <a:r>
              <a:rPr lang="en-GB" dirty="0"/>
              <a:t>Teach/Remind users about Get-Help</a:t>
            </a:r>
          </a:p>
          <a:p>
            <a:endParaRPr lang="en-GB" dirty="0"/>
          </a:p>
          <a:p>
            <a:r>
              <a:rPr lang="en-GB" dirty="0"/>
              <a:t>About pages are your friend for complex details</a:t>
            </a:r>
          </a:p>
        </p:txBody>
      </p:sp>
    </p:spTree>
    <p:extLst>
      <p:ext uri="{BB962C8B-B14F-4D97-AF65-F5344CB8AC3E}">
        <p14:creationId xmlns:p14="http://schemas.microsoft.com/office/powerpoint/2010/main" val="1223258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786" b="6786"/>
          <a:stretch>
            <a:fillRect/>
          </a:stretch>
        </p:blipFill>
        <p:spPr/>
      </p:pic>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a:bodyPr>
          <a:lstStyle/>
          <a:p>
            <a:r>
              <a:rPr lang="en-GB" dirty="0"/>
              <a:t>DevOps and ALM consultant at Black Marble</a:t>
            </a:r>
          </a:p>
          <a:p>
            <a:r>
              <a:rPr lang="en-GB" dirty="0"/>
              <a:t>4+ Years PowerShell experience</a:t>
            </a:r>
          </a:p>
          <a:p>
            <a:r>
              <a:rPr lang="en-GB" dirty="0"/>
              <a:t>Spent the last year+ automating software builds and writing DSC</a:t>
            </a:r>
          </a:p>
          <a:p>
            <a:r>
              <a:rPr lang="en-GB" dirty="0"/>
              <a:t>Contribute to various DSC resources and maintain 1.5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Module Structure options</a:t>
            </a:r>
          </a:p>
          <a:p>
            <a:r>
              <a:rPr lang="en-GB" dirty="0"/>
              <a:t>Folder Structure</a:t>
            </a:r>
          </a:p>
          <a:p>
            <a:r>
              <a:rPr lang="en-GB" dirty="0"/>
              <a:t>Function Design</a:t>
            </a:r>
          </a:p>
          <a:p>
            <a:r>
              <a:rPr lang="en-GB" dirty="0"/>
              <a:t>Build Scripts</a:t>
            </a:r>
          </a:p>
          <a:p>
            <a:r>
              <a:rPr lang="en-GB" dirty="0"/>
              <a:t>Testing</a:t>
            </a:r>
          </a:p>
          <a:p>
            <a:r>
              <a:rPr lang="en-GB" dirty="0"/>
              <a:t>Documentation</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p:txBody>
          <a:bodyPr/>
          <a:lstStyle/>
          <a:p>
            <a:r>
              <a:rPr lang="en-GB" dirty="0"/>
              <a:t>We’re developers</a:t>
            </a:r>
          </a:p>
          <a:p>
            <a:endParaRPr lang="en-GB" dirty="0"/>
          </a:p>
          <a:p>
            <a:r>
              <a:rPr lang="en-GB" dirty="0"/>
              <a:t>Easier for other people to contribute</a:t>
            </a:r>
          </a:p>
          <a:p>
            <a:endParaRPr lang="en-GB" dirty="0"/>
          </a:p>
          <a:p>
            <a:r>
              <a:rPr lang="en-GB" dirty="0"/>
              <a:t>Easier for people to use</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3"/>
          <a:srcRect t="14199" r="61969"/>
          <a:stretch/>
        </p:blipFill>
        <p:spPr>
          <a:xfrm>
            <a:off x="7999563" y="4344658"/>
            <a:ext cx="4065917" cy="2148217"/>
          </a:xfrm>
          <a:prstGeom prst="rect">
            <a:avLst/>
          </a:prstGeom>
        </p:spPr>
      </p:pic>
      <p:pic>
        <p:nvPicPr>
          <p:cNvPr id="5" name="Picture 4">
            <a:extLst>
              <a:ext uri="{FF2B5EF4-FFF2-40B4-BE49-F238E27FC236}">
                <a16:creationId xmlns:a16="http://schemas.microsoft.com/office/drawing/2014/main" id="{17BBFE80-46EE-4F41-934E-8925AEA9AB73}"/>
              </a:ext>
            </a:extLst>
          </p:cNvPr>
          <p:cNvPicPr>
            <a:picLocks noChangeAspect="1"/>
          </p:cNvPicPr>
          <p:nvPr/>
        </p:nvPicPr>
        <p:blipFill>
          <a:blip r:embed="rId4"/>
          <a:stretch>
            <a:fillRect/>
          </a:stretch>
        </p:blipFill>
        <p:spPr>
          <a:xfrm>
            <a:off x="8451515" y="1412889"/>
            <a:ext cx="2902285" cy="2512255"/>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3"/>
          <a:srcRect t="16934" r="62825"/>
          <a:stretch/>
        </p:blipFill>
        <p:spPr>
          <a:xfrm>
            <a:off x="8209472" y="4537104"/>
            <a:ext cx="3867510" cy="1955771"/>
          </a:xfrm>
          <a:prstGeom prst="rect">
            <a:avLst/>
          </a:prstGeom>
        </p:spPr>
      </p:pic>
      <p:pic>
        <p:nvPicPr>
          <p:cNvPr id="5" name="Picture 4">
            <a:extLst>
              <a:ext uri="{FF2B5EF4-FFF2-40B4-BE49-F238E27FC236}">
                <a16:creationId xmlns:a16="http://schemas.microsoft.com/office/drawing/2014/main" id="{B31CBF2D-B0A2-461F-AC0B-11DACDD76F2F}"/>
              </a:ext>
            </a:extLst>
          </p:cNvPr>
          <p:cNvPicPr>
            <a:picLocks noChangeAspect="1"/>
          </p:cNvPicPr>
          <p:nvPr/>
        </p:nvPicPr>
        <p:blipFill>
          <a:blip r:embed="rId4"/>
          <a:stretch>
            <a:fillRect/>
          </a:stretch>
        </p:blipFill>
        <p:spPr>
          <a:xfrm>
            <a:off x="8756140" y="1690688"/>
            <a:ext cx="2447925" cy="2486025"/>
          </a:xfrm>
          <a:prstGeom prst="rect">
            <a:avLst/>
          </a:prstGeom>
        </p:spPr>
      </p:pic>
    </p:spTree>
    <p:extLst>
      <p:ext uri="{BB962C8B-B14F-4D97-AF65-F5344CB8AC3E}">
        <p14:creationId xmlns:p14="http://schemas.microsoft.com/office/powerpoint/2010/main" val="23056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3"/>
          <a:srcRect t="17571" r="65863"/>
          <a:stretch/>
        </p:blipFill>
        <p:spPr>
          <a:xfrm>
            <a:off x="8242647" y="4313208"/>
            <a:ext cx="3782575" cy="2131292"/>
          </a:xfrm>
          <a:prstGeom prst="rect">
            <a:avLst/>
          </a:prstGeom>
        </p:spPr>
      </p:pic>
      <p:pic>
        <p:nvPicPr>
          <p:cNvPr id="5" name="Picture 4">
            <a:extLst>
              <a:ext uri="{FF2B5EF4-FFF2-40B4-BE49-F238E27FC236}">
                <a16:creationId xmlns:a16="http://schemas.microsoft.com/office/drawing/2014/main" id="{DCBB8F32-06BE-4F03-AC35-B45364F9AA0C}"/>
              </a:ext>
            </a:extLst>
          </p:cNvPr>
          <p:cNvPicPr>
            <a:picLocks noChangeAspect="1"/>
          </p:cNvPicPr>
          <p:nvPr/>
        </p:nvPicPr>
        <p:blipFill>
          <a:blip r:embed="rId4"/>
          <a:stretch>
            <a:fillRect/>
          </a:stretch>
        </p:blipFill>
        <p:spPr>
          <a:xfrm>
            <a:off x="8763000" y="1330296"/>
            <a:ext cx="2590800" cy="2847975"/>
          </a:xfrm>
          <a:prstGeom prst="rect">
            <a:avLst/>
          </a:prstGeom>
        </p:spPr>
      </p:pic>
    </p:spTree>
    <p:extLst>
      <p:ext uri="{BB962C8B-B14F-4D97-AF65-F5344CB8AC3E}">
        <p14:creationId xmlns:p14="http://schemas.microsoft.com/office/powerpoint/2010/main" val="332685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CF23-FF36-471B-B396-3658213ABF9D}"/>
              </a:ext>
            </a:extLst>
          </p:cNvPr>
          <p:cNvSpPr>
            <a:spLocks noGrp="1"/>
          </p:cNvSpPr>
          <p:nvPr>
            <p:ph type="title"/>
          </p:nvPr>
        </p:nvSpPr>
        <p:spPr/>
        <p:txBody>
          <a:bodyPr/>
          <a:lstStyle/>
          <a:p>
            <a:r>
              <a:rPr lang="en-GB" dirty="0"/>
              <a:t>Folder Structure</a:t>
            </a:r>
          </a:p>
        </p:txBody>
      </p:sp>
      <p:sp>
        <p:nvSpPr>
          <p:cNvPr id="3" name="Content Placeholder 2">
            <a:extLst>
              <a:ext uri="{FF2B5EF4-FFF2-40B4-BE49-F238E27FC236}">
                <a16:creationId xmlns:a16="http://schemas.microsoft.com/office/drawing/2014/main" id="{CD93D4C6-8FAD-4ACB-84A0-7FA441C036E5}"/>
              </a:ext>
            </a:extLst>
          </p:cNvPr>
          <p:cNvSpPr>
            <a:spLocks noGrp="1"/>
          </p:cNvSpPr>
          <p:nvPr>
            <p:ph idx="1"/>
          </p:nvPr>
        </p:nvSpPr>
        <p:spPr>
          <a:xfrm>
            <a:off x="838200" y="1825625"/>
            <a:ext cx="8318241" cy="4351338"/>
          </a:xfrm>
        </p:spPr>
        <p:txBody>
          <a:bodyPr/>
          <a:lstStyle/>
          <a:p>
            <a:r>
              <a:rPr lang="en-GB" dirty="0"/>
              <a:t>Git Ignore file set to ignore the output directory</a:t>
            </a:r>
          </a:p>
          <a:p>
            <a:endParaRPr lang="en-GB" dirty="0"/>
          </a:p>
          <a:p>
            <a:r>
              <a:rPr lang="en-GB" dirty="0"/>
              <a:t>VS Code folder to enforce some coding styles and use build script for debugging</a:t>
            </a:r>
          </a:p>
          <a:p>
            <a:endParaRPr lang="en-GB" dirty="0"/>
          </a:p>
          <a:p>
            <a:r>
              <a:rPr lang="en-GB" dirty="0"/>
              <a:t>Source split into public and private folders with 1 function per ps1 file.</a:t>
            </a:r>
          </a:p>
        </p:txBody>
      </p:sp>
      <p:pic>
        <p:nvPicPr>
          <p:cNvPr id="6" name="Picture 5">
            <a:extLst>
              <a:ext uri="{FF2B5EF4-FFF2-40B4-BE49-F238E27FC236}">
                <a16:creationId xmlns:a16="http://schemas.microsoft.com/office/drawing/2014/main" id="{B57C32DF-2B6F-4125-A15E-2AFBF5335201}"/>
              </a:ext>
            </a:extLst>
          </p:cNvPr>
          <p:cNvPicPr>
            <a:picLocks noChangeAspect="1"/>
          </p:cNvPicPr>
          <p:nvPr/>
        </p:nvPicPr>
        <p:blipFill>
          <a:blip r:embed="rId3"/>
          <a:stretch>
            <a:fillRect/>
          </a:stretch>
        </p:blipFill>
        <p:spPr>
          <a:xfrm>
            <a:off x="9337799" y="832595"/>
            <a:ext cx="2559606" cy="5192810"/>
          </a:xfrm>
          <a:prstGeom prst="rect">
            <a:avLst/>
          </a:prstGeom>
        </p:spPr>
      </p:pic>
    </p:spTree>
    <p:extLst>
      <p:ext uri="{BB962C8B-B14F-4D97-AF65-F5344CB8AC3E}">
        <p14:creationId xmlns:p14="http://schemas.microsoft.com/office/powerpoint/2010/main" val="851553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endParaRPr lang="en-GB" dirty="0"/>
          </a:p>
          <a:p>
            <a:r>
              <a:rPr lang="en-GB" dirty="0"/>
              <a:t>Always write-output/$</a:t>
            </a:r>
            <a:r>
              <a:rPr lang="en-GB" dirty="0" err="1"/>
              <a:t>var</a:t>
            </a:r>
            <a:r>
              <a:rPr lang="en-GB" dirty="0"/>
              <a:t> your objects</a:t>
            </a:r>
          </a:p>
          <a:p>
            <a:endParaRPr lang="en-GB" dirty="0"/>
          </a:p>
          <a:p>
            <a:r>
              <a:rPr lang="en-GB" dirty="0"/>
              <a:t>Always add </a:t>
            </a:r>
            <a:r>
              <a:rPr lang="en-GB" dirty="0" err="1"/>
              <a:t>CmdletBinding</a:t>
            </a:r>
            <a:r>
              <a:rPr lang="en-GB" dirty="0"/>
              <a:t> to enable advanced functions</a:t>
            </a:r>
          </a:p>
          <a:p>
            <a:endParaRPr lang="en-GB" dirty="0"/>
          </a:p>
          <a:p>
            <a:r>
              <a:rPr lang="en-GB" dirty="0"/>
              <a:t>Accept pipeline input on Set-*/Update-*/etc functions</a:t>
            </a:r>
          </a:p>
          <a:p>
            <a:endParaRPr lang="en-GB" dirty="0"/>
          </a:p>
          <a:p>
            <a:pPr marL="0" indent="0">
              <a:buNone/>
            </a:pPr>
            <a:endParaRPr lang="en-GB" dirty="0"/>
          </a:p>
        </p:txBody>
      </p:sp>
    </p:spTree>
    <p:extLst>
      <p:ext uri="{BB962C8B-B14F-4D97-AF65-F5344CB8AC3E}">
        <p14:creationId xmlns:p14="http://schemas.microsoft.com/office/powerpoint/2010/main" val="112538117"/>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3061</TotalTime>
  <Words>1519</Words>
  <Application>Microsoft Office PowerPoint</Application>
  <PresentationFormat>Widescreen</PresentationFormat>
  <Paragraphs>159</Paragraphs>
  <Slides>15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Segoe</vt:lpstr>
      <vt:lpstr>Segoe UI</vt:lpstr>
      <vt:lpstr>Segoe UI Light</vt:lpstr>
      <vt:lpstr>Segoe UI Semibold</vt:lpstr>
      <vt:lpstr>BlackMarble</vt:lpstr>
      <vt:lpstr>Building Better Bricks: Module design and development best practices.</vt:lpstr>
      <vt:lpstr>Chris Gardner</vt:lpstr>
      <vt:lpstr>Agenda</vt:lpstr>
      <vt:lpstr>Why?</vt:lpstr>
      <vt:lpstr>Module Structure – Big psm1</vt:lpstr>
      <vt:lpstr>Module Structure – Dot sourced ps1</vt:lpstr>
      <vt:lpstr>Module Structure – Compiled psm1</vt:lpstr>
      <vt:lpstr>Folder Structure</vt:lpstr>
      <vt:lpstr>Function Design</vt:lpstr>
      <vt:lpstr>Function Design</vt:lpstr>
      <vt:lpstr>Build Scripts</vt:lpstr>
      <vt:lpstr>Testing </vt:lpstr>
      <vt:lpstr>Documentation</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 Gardner</cp:lastModifiedBy>
  <cp:revision>65</cp:revision>
  <dcterms:created xsi:type="dcterms:W3CDTF">2017-11-20T18:33:54Z</dcterms:created>
  <dcterms:modified xsi:type="dcterms:W3CDTF">2018-07-19T16:52:49Z</dcterms:modified>
</cp:coreProperties>
</file>